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7" r:id="rId5"/>
    <p:sldId id="291" r:id="rId6"/>
    <p:sldId id="405" r:id="rId7"/>
    <p:sldId id="404" r:id="rId8"/>
    <p:sldId id="406" r:id="rId9"/>
    <p:sldId id="407" r:id="rId10"/>
    <p:sldId id="421" r:id="rId11"/>
    <p:sldId id="425" r:id="rId12"/>
    <p:sldId id="411" r:id="rId13"/>
    <p:sldId id="412" r:id="rId14"/>
    <p:sldId id="413" r:id="rId15"/>
    <p:sldId id="430" r:id="rId16"/>
    <p:sldId id="422" r:id="rId17"/>
    <p:sldId id="427" r:id="rId18"/>
    <p:sldId id="429" r:id="rId19"/>
    <p:sldId id="4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0D-7348-8FBF-5C85B997CC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0D-7348-8FBF-5C85B997C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0D-7348-8FBF-5C85B997C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0D-7348-8FBF-5C85B997CC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0D-7348-8FBF-5C85B997C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0D-7348-8FBF-5C85B997C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0D-7348-8FBF-5C85B997CC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5</c:v>
                </c:pt>
                <c:pt idx="4">
                  <c:v>5</c:v>
                </c:pt>
                <c:pt idx="5">
                  <c:v>1</c:v>
                </c:pt>
                <c:pt idx="6">
                  <c:v>5</c:v>
                </c:pt>
                <c:pt idx="7">
                  <c:v>1</c:v>
                </c:pt>
                <c:pt idx="8">
                  <c:v>5</c:v>
                </c:pt>
                <c:pt idx="9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0D-7348-8FBF-5C85B997C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0D-7348-8FBF-5C85B997C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7/11/24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4604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038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3990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0995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298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5459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243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580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447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5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0184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595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5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405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171-59E9-2146-B46D-1B080242E82D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4807-4D68-A94F-9FC6-888191ED5620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5434-E78D-6643-A784-F6AB9C556E70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BCC5-89BF-4846-BF0D-B23F7F596FCC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4167-3FD9-FA4E-BE61-ED0F4C05799F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DCB1-7C74-DC48-BDC0-B7070AFA59DA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F515-ED49-4840-9A2D-177ED7CA8790}" type="datetime1">
              <a:rPr lang="en-PH" smtClean="0"/>
              <a:t>7/11/24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57FC-E50F-464A-BFA9-7BE7802686EF}" type="datetime1">
              <a:rPr lang="en-PH" smtClean="0"/>
              <a:t>7/11/24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368D-A83C-C049-B851-1A22EEBADE71}" type="datetime1">
              <a:rPr lang="en-PH" smtClean="0"/>
              <a:t>7/11/24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B89-2DD8-3342-B7F2-6E2FCD932ABD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D87-8A65-5F48-ADED-24C02B0DAA15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97D8F-67B0-E349-BC8B-B443AA0BEBA6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1.jp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305341"/>
            <a:ext cx="106032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There are two types of correlation: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>
                <a:solidFill>
                  <a:srgbClr val="00B050"/>
                </a:solidFill>
              </a:rPr>
              <a:t>Positive correlation</a:t>
            </a:r>
            <a:r>
              <a:rPr lang="en-US" sz="3000" dirty="0"/>
              <a:t>. This is when two variables move in the same direction. For example, as the price of a stock goes up, the number of shares traded also goes up.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>
                <a:solidFill>
                  <a:srgbClr val="FF0000"/>
                </a:solidFill>
              </a:rPr>
              <a:t>Negative correlation</a:t>
            </a:r>
            <a:r>
              <a:rPr lang="en-US" sz="3000" dirty="0"/>
              <a:t>. This is when two variables move in opposite directions. For example, as the price of a stock goes up, the number of shares traded goes down.</a:t>
            </a:r>
          </a:p>
        </p:txBody>
      </p:sp>
    </p:spTree>
    <p:extLst>
      <p:ext uri="{BB962C8B-B14F-4D97-AF65-F5344CB8AC3E}">
        <p14:creationId xmlns:p14="http://schemas.microsoft.com/office/powerpoint/2010/main" val="397201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467342"/>
            <a:ext cx="106032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1" dirty="0">
                <a:solidFill>
                  <a:srgbClr val="00B0F0"/>
                </a:solidFill>
              </a:rPr>
              <a:t>Correlation</a:t>
            </a:r>
            <a:r>
              <a:rPr lang="en-US" sz="3000" dirty="0"/>
              <a:t> is measured on a scale from </a:t>
            </a:r>
            <a:r>
              <a:rPr lang="en-US" sz="3000" b="1" dirty="0">
                <a:solidFill>
                  <a:srgbClr val="00B0F0"/>
                </a:solidFill>
              </a:rPr>
              <a:t>-1 to +1</a:t>
            </a:r>
            <a:r>
              <a:rPr lang="en-US" sz="3000" dirty="0"/>
              <a:t>. 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FF0000"/>
                </a:solidFill>
              </a:rPr>
              <a:t>value of -1</a:t>
            </a:r>
            <a:r>
              <a:rPr lang="en-US" sz="3000" dirty="0"/>
              <a:t> means that the variables are perfectly </a:t>
            </a:r>
            <a:r>
              <a:rPr lang="en-US" sz="3000" b="1" dirty="0">
                <a:solidFill>
                  <a:srgbClr val="FF0000"/>
                </a:solidFill>
              </a:rPr>
              <a:t>negatively correlated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00B050"/>
                </a:solidFill>
              </a:rPr>
              <a:t>value of +1</a:t>
            </a:r>
            <a:r>
              <a:rPr lang="en-US" sz="3000" dirty="0"/>
              <a:t> means that the variables are perfectly </a:t>
            </a:r>
            <a:r>
              <a:rPr lang="en-US" sz="3000" b="1" dirty="0">
                <a:solidFill>
                  <a:srgbClr val="00B050"/>
                </a:solidFill>
              </a:rPr>
              <a:t>positively correlated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FFC000"/>
                </a:solidFill>
              </a:rPr>
              <a:t>value of 0</a:t>
            </a:r>
            <a:r>
              <a:rPr lang="en-US" sz="3000" dirty="0"/>
              <a:t> means that the variables are </a:t>
            </a:r>
            <a:r>
              <a:rPr lang="en-US" sz="3000" b="1" dirty="0">
                <a:solidFill>
                  <a:srgbClr val="FFC000"/>
                </a:solidFill>
              </a:rPr>
              <a:t>not correlated at all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24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48636"/>
              </p:ext>
            </p:extLst>
          </p:nvPr>
        </p:nvGraphicFramePr>
        <p:xfrm>
          <a:off x="3699129" y="1422857"/>
          <a:ext cx="4793739" cy="3246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97913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Price of Water</a:t>
                      </a:r>
                      <a:endParaRPr lang="en-PH" sz="2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2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11391"/>
              </p:ext>
            </p:extLst>
          </p:nvPr>
        </p:nvGraphicFramePr>
        <p:xfrm>
          <a:off x="2793999" y="1353007"/>
          <a:ext cx="6603999" cy="402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8513">
                  <a:extLst>
                    <a:ext uri="{9D8B030D-6E8A-4147-A177-3AD203B41FA5}">
                      <a16:colId xmlns:a16="http://schemas.microsoft.com/office/drawing/2014/main" val="4068442662"/>
                    </a:ext>
                  </a:extLst>
                </a:gridCol>
                <a:gridCol w="170348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Price of Water</a:t>
                      </a:r>
                      <a:endParaRPr lang="en-PH" sz="2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296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Price of Water</a:t>
                      </a:r>
                      <a:endParaRPr lang="en-PH" sz="2400" b="1" dirty="0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lang="en-PH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74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Positive Correlation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195BD-4A54-B5EB-4AF6-FECF263B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008317"/>
              </p:ext>
            </p:extLst>
          </p:nvPr>
        </p:nvGraphicFramePr>
        <p:xfrm>
          <a:off x="459204" y="1253340"/>
          <a:ext cx="5232404" cy="27117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16202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616202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FF0000"/>
                          </a:solidFill>
                        </a:rPr>
                        <a:t>Price of Fuel </a:t>
                      </a:r>
                      <a:endParaRPr lang="en-PH" sz="2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00B050"/>
                          </a:solidFill>
                        </a:rPr>
                        <a:t> Jeepney Fare </a:t>
                      </a:r>
                      <a:endParaRPr lang="en-PH" sz="2500" b="1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94D27CE-FDD3-5CA5-A023-02442573E647}"/>
              </a:ext>
            </a:extLst>
          </p:cNvPr>
          <p:cNvGrpSpPr/>
          <p:nvPr/>
        </p:nvGrpSpPr>
        <p:grpSpPr>
          <a:xfrm>
            <a:off x="6096000" y="1253340"/>
            <a:ext cx="6026417" cy="4812646"/>
            <a:chOff x="852061" y="1401319"/>
            <a:chExt cx="9442430" cy="5781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E0EA9-B6EA-9682-A9C1-08B16F1FE95D}"/>
                </a:ext>
              </a:extLst>
            </p:cNvPr>
            <p:cNvSpPr txBox="1"/>
            <p:nvPr/>
          </p:nvSpPr>
          <p:spPr>
            <a:xfrm>
              <a:off x="4472677" y="6683724"/>
              <a:ext cx="2441826" cy="499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E581A-BD0C-7064-914C-AFA63701EDBD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2AF2312-C495-7B99-54D5-E93CE6DF33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3168136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8100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Negative Correlation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195BD-4A54-B5EB-4AF6-FECF263B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370420"/>
              </p:ext>
            </p:extLst>
          </p:nvPr>
        </p:nvGraphicFramePr>
        <p:xfrm>
          <a:off x="459204" y="1253340"/>
          <a:ext cx="5232404" cy="27409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16202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616202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00B0F0"/>
                          </a:solidFill>
                        </a:rPr>
                        <a:t>Price of Water</a:t>
                      </a:r>
                      <a:endParaRPr lang="en-PH" sz="2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00B050"/>
                          </a:solidFill>
                        </a:rPr>
                        <a:t> Jeepney Fare </a:t>
                      </a:r>
                      <a:endParaRPr lang="en-PH" sz="2500" b="1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94D27CE-FDD3-5CA5-A023-02442573E647}"/>
              </a:ext>
            </a:extLst>
          </p:cNvPr>
          <p:cNvGrpSpPr/>
          <p:nvPr/>
        </p:nvGrpSpPr>
        <p:grpSpPr>
          <a:xfrm>
            <a:off x="6096000" y="1253340"/>
            <a:ext cx="6026417" cy="4812646"/>
            <a:chOff x="852061" y="1401319"/>
            <a:chExt cx="9442430" cy="5781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E0EA9-B6EA-9682-A9C1-08B16F1FE95D}"/>
                </a:ext>
              </a:extLst>
            </p:cNvPr>
            <p:cNvSpPr txBox="1"/>
            <p:nvPr/>
          </p:nvSpPr>
          <p:spPr>
            <a:xfrm>
              <a:off x="4472677" y="6683724"/>
              <a:ext cx="2781702" cy="499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F0"/>
                  </a:solidFill>
                </a:rPr>
                <a:t>Price of Water</a:t>
              </a:r>
              <a:endParaRPr lang="en-PH" sz="2100" b="1" dirty="0">
                <a:solidFill>
                  <a:srgbClr val="00B0F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E581A-BD0C-7064-914C-AFA63701EDBD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2AF2312-C495-7B99-54D5-E93CE6DF33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16660646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FF624-00D5-24D2-8E9E-BEBC054EFFE2}"/>
              </a:ext>
            </a:extLst>
          </p:cNvPr>
          <p:cNvCxnSpPr/>
          <p:nvPr/>
        </p:nvCxnSpPr>
        <p:spPr>
          <a:xfrm>
            <a:off x="7685176" y="1801761"/>
            <a:ext cx="3582000" cy="19512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02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/>
              <a:t>No Correlation</a:t>
            </a:r>
            <a:endParaRPr lang="en-PH" sz="5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195BD-4A54-B5EB-4AF6-FECF263B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58098"/>
              </p:ext>
            </p:extLst>
          </p:nvPr>
        </p:nvGraphicFramePr>
        <p:xfrm>
          <a:off x="459204" y="1253340"/>
          <a:ext cx="5232404" cy="29012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16202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616202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7030A0"/>
                          </a:solidFill>
                        </a:rPr>
                        <a:t>Price of Spare Parts</a:t>
                      </a:r>
                      <a:endParaRPr lang="en-PH" sz="25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rgbClr val="FFFF00"/>
                          </a:solidFill>
                        </a:rPr>
                        <a:t>Price of Lubricant Oil</a:t>
                      </a:r>
                      <a:endParaRPr lang="en-PH" sz="2500" b="1" dirty="0">
                        <a:solidFill>
                          <a:srgbClr val="FFFF00"/>
                        </a:solidFill>
                      </a:endParaRPr>
                    </a:p>
                    <a:p>
                      <a:pPr algn="ctr"/>
                      <a:endParaRPr lang="en-PH" sz="2500" b="1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94D27CE-FDD3-5CA5-A023-02442573E647}"/>
              </a:ext>
            </a:extLst>
          </p:cNvPr>
          <p:cNvGrpSpPr/>
          <p:nvPr/>
        </p:nvGrpSpPr>
        <p:grpSpPr>
          <a:xfrm>
            <a:off x="6030808" y="1253340"/>
            <a:ext cx="6091609" cy="4812646"/>
            <a:chOff x="749913" y="1401319"/>
            <a:chExt cx="9544578" cy="5781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E0EA9-B6EA-9682-A9C1-08B16F1FE95D}"/>
                </a:ext>
              </a:extLst>
            </p:cNvPr>
            <p:cNvSpPr txBox="1"/>
            <p:nvPr/>
          </p:nvSpPr>
          <p:spPr>
            <a:xfrm>
              <a:off x="4472677" y="6683724"/>
              <a:ext cx="3682179" cy="499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7030A0"/>
                  </a:solidFill>
                </a:rPr>
                <a:t>Price of Spare Parts</a:t>
              </a:r>
              <a:endParaRPr lang="en-PH" sz="2100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E581A-BD0C-7064-914C-AFA63701EDBD}"/>
                </a:ext>
              </a:extLst>
            </p:cNvPr>
            <p:cNvSpPr txBox="1"/>
            <p:nvPr/>
          </p:nvSpPr>
          <p:spPr>
            <a:xfrm rot="16200000">
              <a:off x="-687234" y="3547655"/>
              <a:ext cx="3525314" cy="651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FF00"/>
                  </a:solidFill>
                </a:rPr>
                <a:t>Price of Lubricant Oil  (Y)</a:t>
              </a:r>
              <a:endParaRPr lang="en-PH" sz="2100" b="1" dirty="0">
                <a:solidFill>
                  <a:srgbClr val="FFFF00"/>
                </a:solidFill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2AF2312-C495-7B99-54D5-E93CE6DF33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84233070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FF624-00D5-24D2-8E9E-BEBC054EFFE2}"/>
              </a:ext>
            </a:extLst>
          </p:cNvPr>
          <p:cNvCxnSpPr>
            <a:cxnSpLocks/>
          </p:cNvCxnSpPr>
          <p:nvPr/>
        </p:nvCxnSpPr>
        <p:spPr>
          <a:xfrm>
            <a:off x="7451124" y="3429000"/>
            <a:ext cx="406537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61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4" y="1621910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Multiple Linear Regression?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Correlation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719202" y="1367848"/>
            <a:ext cx="10753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kern="1200" dirty="0">
                <a:solidFill>
                  <a:srgbClr val="0070C0"/>
                </a:solidFill>
                <a:effectLst/>
                <a:latin typeface="Calibri (Body)"/>
              </a:rPr>
              <a:t>Multipl</a:t>
            </a:r>
            <a:r>
              <a:rPr lang="en-US" sz="3000" b="1" dirty="0">
                <a:solidFill>
                  <a:srgbClr val="0070C0"/>
                </a:solidFill>
                <a:latin typeface="Calibri (Body)"/>
              </a:rPr>
              <a:t>e Linear Regression 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determines the relationship between a 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dependent variable </a:t>
            </a:r>
            <a:r>
              <a:rPr lang="en-US" sz="3000" i="0" kern="1200" dirty="0">
                <a:effectLst/>
                <a:latin typeface="Calibri (Body)"/>
              </a:rPr>
              <a:t>or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 </a:t>
            </a:r>
            <a:r>
              <a:rPr lang="en-US" sz="3000" b="1" i="0" kern="1200" dirty="0">
                <a:solidFill>
                  <a:srgbClr val="FF0000"/>
                </a:solidFill>
                <a:effectLst/>
                <a:latin typeface="Calibri (Body)"/>
              </a:rPr>
              <a:t>two or more independent variables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. </a:t>
            </a:r>
          </a:p>
          <a:p>
            <a:endParaRPr lang="en-US" sz="3000" dirty="0">
              <a:latin typeface="Calibri (Body)"/>
            </a:endParaRPr>
          </a:p>
          <a:p>
            <a:r>
              <a:rPr lang="en-US" sz="3000" b="0" i="0" dirty="0">
                <a:effectLst/>
                <a:latin typeface="Calibri (Body)"/>
              </a:rPr>
              <a:t>The independent variables can be either </a:t>
            </a:r>
            <a:r>
              <a:rPr lang="en-US" sz="3000" b="1" i="0" dirty="0">
                <a:effectLst/>
                <a:latin typeface="Calibri (Body)"/>
              </a:rPr>
              <a:t>continuous</a:t>
            </a:r>
            <a:r>
              <a:rPr lang="en-US" sz="3000" b="0" i="0" dirty="0">
                <a:effectLst/>
                <a:latin typeface="Calibri (Body)"/>
              </a:rPr>
              <a:t> or </a:t>
            </a:r>
            <a:r>
              <a:rPr lang="en-US" sz="3000" b="1" i="0" dirty="0">
                <a:effectLst/>
                <a:latin typeface="Calibri (Body)"/>
              </a:rPr>
              <a:t>categorical</a:t>
            </a:r>
            <a:endParaRPr lang="en-PH" sz="3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8259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House Price Prediction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35" y="1112993"/>
            <a:ext cx="2045677" cy="1534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2309297" y="320895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271804" y="5303344"/>
            <a:ext cx="2395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Number of Bedrooms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59943-B64A-01FC-E9C4-B9FC822E4202}"/>
              </a:ext>
            </a:extLst>
          </p:cNvPr>
          <p:cNvSpPr txBox="1"/>
          <p:nvPr/>
        </p:nvSpPr>
        <p:spPr>
          <a:xfrm>
            <a:off x="2856473" y="5303344"/>
            <a:ext cx="162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a </a:t>
            </a:r>
            <a:r>
              <a:rPr lang="en-US" b="1" dirty="0" err="1"/>
              <a:t>mainroad</a:t>
            </a:r>
            <a:r>
              <a:rPr lang="en-US" b="1" dirty="0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223E0E-57E8-7838-F73B-FAA7AAECA40C}"/>
              </a:ext>
            </a:extLst>
          </p:cNvPr>
          <p:cNvSpPr txBox="1"/>
          <p:nvPr/>
        </p:nvSpPr>
        <p:spPr>
          <a:xfrm>
            <a:off x="5199655" y="5292237"/>
            <a:ext cx="1718436" cy="38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Airconditioned?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ACB8B5-A3A1-3958-ADEB-E2D6576FD63E}"/>
              </a:ext>
            </a:extLst>
          </p:cNvPr>
          <p:cNvGrpSpPr/>
          <p:nvPr/>
        </p:nvGrpSpPr>
        <p:grpSpPr>
          <a:xfrm>
            <a:off x="8828267" y="3208958"/>
            <a:ext cx="2853025" cy="1868806"/>
            <a:chOff x="1075457" y="3216195"/>
            <a:chExt cx="2853025" cy="18688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75457" y="3216195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380" y="3699131"/>
              <a:ext cx="1561665" cy="1041110"/>
            </a:xfrm>
            <a:prstGeom prst="rect">
              <a:avLst/>
            </a:prstGeom>
            <a:effectLst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2038221" y="4715669"/>
              <a:ext cx="678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</p:grpSp>
      <p:pic>
        <p:nvPicPr>
          <p:cNvPr id="12" name="Picture 11" descr="A couple of white air conditioning units&#10;&#10;Description automatically generated">
            <a:extLst>
              <a:ext uri="{FF2B5EF4-FFF2-40B4-BE49-F238E27FC236}">
                <a16:creationId xmlns:a16="http://schemas.microsoft.com/office/drawing/2014/main" id="{42A687DA-17F9-87B5-E7DD-A53E12C6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15" y="3829552"/>
            <a:ext cx="2619968" cy="1309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treet with cars and trees&#10;&#10;Description automatically generated">
            <a:extLst>
              <a:ext uri="{FF2B5EF4-FFF2-40B4-BE49-F238E27FC236}">
                <a16:creationId xmlns:a16="http://schemas.microsoft.com/office/drawing/2014/main" id="{8B8BD060-86BE-EBBC-C630-F33C88274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46" y="3803794"/>
            <a:ext cx="1917725" cy="1366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bedroom with a bed and a chair&#10;&#10;Description automatically generated">
            <a:extLst>
              <a:ext uri="{FF2B5EF4-FFF2-40B4-BE49-F238E27FC236}">
                <a16:creationId xmlns:a16="http://schemas.microsoft.com/office/drawing/2014/main" id="{A3C17670-2756-7049-CD77-B6ED56F06B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" y="3798663"/>
            <a:ext cx="1917725" cy="1438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08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AAE4B1-B114-74E0-EF89-BA5122D0E4D1}"/>
              </a:ext>
            </a:extLst>
          </p:cNvPr>
          <p:cNvGrpSpPr/>
          <p:nvPr/>
        </p:nvGrpSpPr>
        <p:grpSpPr>
          <a:xfrm>
            <a:off x="8694552" y="3558997"/>
            <a:ext cx="2853025" cy="1859580"/>
            <a:chOff x="1028622" y="3429000"/>
            <a:chExt cx="2853025" cy="18595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28622" y="3429000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45" y="3911936"/>
              <a:ext cx="1561665" cy="104111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1988300" y="4919248"/>
              <a:ext cx="740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Profit</a:t>
              </a:r>
            </a:p>
          </p:txBody>
        </p:sp>
      </p:grpSp>
      <p:pic>
        <p:nvPicPr>
          <p:cNvPr id="5" name="Picture 4" descr="A cartoon of a rabbit holding money&#10;&#10;Description automatically generated">
            <a:extLst>
              <a:ext uri="{FF2B5EF4-FFF2-40B4-BE49-F238E27FC236}">
                <a16:creationId xmlns:a16="http://schemas.microsoft.com/office/drawing/2014/main" id="{D8401E76-3A99-E5B4-CCED-4E0DAE732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2" y="1188085"/>
            <a:ext cx="2712395" cy="2034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4CE825-8F78-316D-D191-8E284D0DDA77}"/>
              </a:ext>
            </a:extLst>
          </p:cNvPr>
          <p:cNvGrpSpPr/>
          <p:nvPr/>
        </p:nvGrpSpPr>
        <p:grpSpPr>
          <a:xfrm>
            <a:off x="75441" y="3504042"/>
            <a:ext cx="7388916" cy="2311929"/>
            <a:chOff x="4691282" y="3402132"/>
            <a:chExt cx="7388916" cy="2311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5904E-12C6-8C3F-6A7C-F1685F1CA727}"/>
                </a:ext>
              </a:extLst>
            </p:cNvPr>
            <p:cNvSpPr txBox="1"/>
            <p:nvPr/>
          </p:nvSpPr>
          <p:spPr>
            <a:xfrm>
              <a:off x="7090523" y="3402132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4691282" y="5344729"/>
              <a:ext cx="28094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Research and Development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636288" y="5344729"/>
              <a:ext cx="16258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Administration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10434063" y="5316667"/>
              <a:ext cx="1183140" cy="38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Marketing</a:t>
              </a:r>
            </a:p>
          </p:txBody>
        </p:sp>
        <p:pic>
          <p:nvPicPr>
            <p:cNvPr id="7" name="Picture 6" descr="A light bulb with a wire attached to it&#10;&#10;Description automatically generated">
              <a:extLst>
                <a:ext uri="{FF2B5EF4-FFF2-40B4-BE49-F238E27FC236}">
                  <a16:creationId xmlns:a16="http://schemas.microsoft.com/office/drawing/2014/main" id="{058C1FC2-64B4-B743-26FB-DA5D50EFD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069" y="4043548"/>
              <a:ext cx="2109129" cy="123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 descr="A cartoon of a person holding a camera and a clipboard&#10;&#10;Description automatically generated">
              <a:extLst>
                <a:ext uri="{FF2B5EF4-FFF2-40B4-BE49-F238E27FC236}">
                  <a16:creationId xmlns:a16="http://schemas.microsoft.com/office/drawing/2014/main" id="{650B0E2A-9793-09DA-218B-D1A470B9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006" y="4048937"/>
              <a:ext cx="2011331" cy="12256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person in a suit standing in front of a person in an office&#10;&#10;Description automatically generated">
              <a:extLst>
                <a:ext uri="{FF2B5EF4-FFF2-40B4-BE49-F238E27FC236}">
                  <a16:creationId xmlns:a16="http://schemas.microsoft.com/office/drawing/2014/main" id="{161F2277-21FC-EEB1-838A-FFB9B46A5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629" y="4045931"/>
              <a:ext cx="2617148" cy="12300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142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3800" b="1" dirty="0"/>
              <a:t>Simple Linear Regression vs 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/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/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88021-9CCA-BCD7-3C69-2C438BEEB684}"/>
              </a:ext>
            </a:extLst>
          </p:cNvPr>
          <p:cNvSpPr txBox="1"/>
          <p:nvPr/>
        </p:nvSpPr>
        <p:spPr>
          <a:xfrm>
            <a:off x="4641899" y="1154894"/>
            <a:ext cx="3360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Simple Linear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8404E-5E07-D24D-30B8-5BF51D09A18C}"/>
              </a:ext>
            </a:extLst>
          </p:cNvPr>
          <p:cNvSpPr txBox="1"/>
          <p:nvPr/>
        </p:nvSpPr>
        <p:spPr>
          <a:xfrm>
            <a:off x="4641899" y="3362683"/>
            <a:ext cx="358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1514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rgbClr val="00B0F0"/>
                </a:solidFill>
              </a:rPr>
              <a:t>CCMACLRL</a:t>
            </a:r>
            <a:endParaRPr lang="en-PH" dirty="0">
              <a:solidFill>
                <a:srgbClr val="00B0F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016426"/>
              </p:ext>
            </p:extLst>
          </p:nvPr>
        </p:nvGraphicFramePr>
        <p:xfrm>
          <a:off x="7036293" y="1590787"/>
          <a:ext cx="4793739" cy="3246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97913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Water (X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B89E982-4D5F-8CE1-EF3C-BDB70A83E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88" y="328613"/>
            <a:ext cx="11274425" cy="719137"/>
          </a:xfrm>
        </p:spPr>
        <p:txBody>
          <a:bodyPr>
            <a:noAutofit/>
          </a:bodyPr>
          <a:lstStyle/>
          <a:p>
            <a:r>
              <a:rPr lang="en-PH" sz="3800" b="1" dirty="0"/>
              <a:t>Simple Linear Regression vs Multiple Linear Regression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D73FD35-F5E2-4D69-3952-D50BB0383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433956"/>
              </p:ext>
            </p:extLst>
          </p:nvPr>
        </p:nvGraphicFramePr>
        <p:xfrm>
          <a:off x="895470" y="1590787"/>
          <a:ext cx="3195826" cy="3246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97913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32282F-493F-93F2-C4B1-E995EF310863}"/>
              </a:ext>
            </a:extLst>
          </p:cNvPr>
          <p:cNvSpPr txBox="1"/>
          <p:nvPr/>
        </p:nvSpPr>
        <p:spPr>
          <a:xfrm>
            <a:off x="1010733" y="5059464"/>
            <a:ext cx="29652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F0"/>
                </a:solidFill>
              </a:rPr>
              <a:t>Simple Linear Regression</a:t>
            </a:r>
            <a:endParaRPr lang="en-PH" sz="2100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E670B-8BBE-8077-8BD1-D7D6EA5E1701}"/>
              </a:ext>
            </a:extLst>
          </p:cNvPr>
          <p:cNvSpPr txBox="1"/>
          <p:nvPr/>
        </p:nvSpPr>
        <p:spPr>
          <a:xfrm>
            <a:off x="7950512" y="5072726"/>
            <a:ext cx="31576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F0"/>
                </a:solidFill>
              </a:rPr>
              <a:t>Multiple Linear Regression</a:t>
            </a:r>
            <a:endParaRPr lang="en-PH" sz="21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4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4" y="1621910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Multiple Linear Regression?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Correlation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8EA3AE5B-B159-AF11-0C4B-339BBDA1D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801" y="180645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467342"/>
            <a:ext cx="106032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Correlation </a:t>
            </a:r>
            <a:r>
              <a:rPr lang="en-US" sz="3000" b="1" dirty="0">
                <a:solidFill>
                  <a:srgbClr val="00B0F0"/>
                </a:solidFill>
              </a:rPr>
              <a:t>measures the strength of the relationship between two variables</a:t>
            </a:r>
            <a:r>
              <a:rPr lang="en-US" sz="3000" dirty="0"/>
              <a:t>. In other words, it tells you how closely two variables are related.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2923304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3239</TotalTime>
  <Words>525</Words>
  <Application>Microsoft Macintosh PowerPoint</Application>
  <PresentationFormat>Widescreen</PresentationFormat>
  <Paragraphs>213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Multiple Linear Regression</vt:lpstr>
      <vt:lpstr>Outline</vt:lpstr>
      <vt:lpstr>Multiple Linear Regression</vt:lpstr>
      <vt:lpstr>Example: House Price Prediction</vt:lpstr>
      <vt:lpstr>Example: Company Profit Prediction</vt:lpstr>
      <vt:lpstr>Simple Linear Regression vs Multiple Linear Regression</vt:lpstr>
      <vt:lpstr>Simple Linear Regression vs Multiple Linear Regression</vt:lpstr>
      <vt:lpstr>PowerPoint Presentation</vt:lpstr>
      <vt:lpstr>Correlation</vt:lpstr>
      <vt:lpstr>Correlation</vt:lpstr>
      <vt:lpstr>Correlation</vt:lpstr>
      <vt:lpstr>Correlation</vt:lpstr>
      <vt:lpstr>Correlation</vt:lpstr>
      <vt:lpstr>Positive Correlation</vt:lpstr>
      <vt:lpstr>Negative Correlation</vt:lpstr>
      <vt:lpstr>No Correlation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646</cp:revision>
  <dcterms:created xsi:type="dcterms:W3CDTF">2022-05-11T03:47:05Z</dcterms:created>
  <dcterms:modified xsi:type="dcterms:W3CDTF">2024-07-11T14:05:25Z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2024-07-11T14:05:25Z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2b5a293a-9d19-4ce9-b4b1-0cc1545eeac6</vt:lpwstr>
  </property>
  <property fmtid="{D5CDD505-2E9C-101B-9397-08002B2CF9AE}" pid="9" name="MSIP_Label_8a813f4b-519a-4481-a498-85770f517757_ContentBits">
    <vt:lpwstr>0</vt:lpwstr>
  </property>
</Properties>
</file>